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4" r:id="rId6"/>
    <p:sldId id="260" r:id="rId7"/>
    <p:sldId id="265" r:id="rId8"/>
    <p:sldId id="261" r:id="rId9"/>
    <p:sldId id="266" r:id="rId10"/>
    <p:sldId id="262" r:id="rId11"/>
    <p:sldId id="267" r:id="rId12"/>
    <p:sldId id="263" r:id="rId13"/>
    <p:sldId id="268" r:id="rId14"/>
    <p:sldId id="269"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99" d="100"/>
          <a:sy n="99" d="100"/>
        </p:scale>
        <p:origin x="-24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82AC723C-53F7-4CDE-9EF4-4BE81FAEAC09}" type="datetimeFigureOut">
              <a:rPr lang="cs-CZ" smtClean="0"/>
              <a:t>9.6.2010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2AC723C-53F7-4CDE-9EF4-4BE81FAEAC09}" type="datetimeFigureOut">
              <a:rPr lang="cs-CZ" smtClean="0"/>
              <a:t>9.6.2010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82AC723C-53F7-4CDE-9EF4-4BE81FAEAC09}" type="datetimeFigureOut">
              <a:rPr lang="cs-CZ" smtClean="0"/>
              <a:t>9.6.2010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2AC723C-53F7-4CDE-9EF4-4BE81FAEAC09}" type="datetimeFigureOut">
              <a:rPr lang="cs-CZ" smtClean="0"/>
              <a:t>9.6.2010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2AC723C-53F7-4CDE-9EF4-4BE81FAEAC09}" type="datetimeFigureOut">
              <a:rPr lang="cs-CZ" smtClean="0"/>
              <a:t>9.6.2010</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82AC723C-53F7-4CDE-9EF4-4BE81FAEAC09}" type="datetimeFigureOut">
              <a:rPr lang="cs-CZ" smtClean="0"/>
              <a:t>9.6.2010</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2AC723C-53F7-4CDE-9EF4-4BE81FAEAC09}" type="datetimeFigureOut">
              <a:rPr lang="cs-CZ" smtClean="0"/>
              <a:t>9.6.2010</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2AC723C-53F7-4CDE-9EF4-4BE81FAEAC09}" type="datetimeFigureOut">
              <a:rPr lang="cs-CZ" smtClean="0"/>
              <a:t>9.6.2010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82AC723C-53F7-4CDE-9EF4-4BE81FAEAC09}" type="datetimeFigureOut">
              <a:rPr lang="cs-CZ" smtClean="0"/>
              <a:t>9.6.2010</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2AC723C-53F7-4CDE-9EF4-4BE81FAEAC09}" type="datetimeFigureOut">
              <a:rPr lang="cs-CZ" smtClean="0"/>
              <a:t>9.6.2010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2AC723C-53F7-4CDE-9EF4-4BE81FAEAC09}" type="datetimeFigureOut">
              <a:rPr lang="cs-CZ" smtClean="0"/>
              <a:t>9.6.2010</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5CDE361-8003-437B-9B56-2BD4A8BF826E}"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1000" r="-11000"/>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AC723C-53F7-4CDE-9EF4-4BE81FAEAC09}" type="datetimeFigureOut">
              <a:rPr lang="cs-CZ" smtClean="0"/>
              <a:t>9.6.2010</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CDE361-8003-437B-9B56-2BD4A8BF826E}"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714348" y="1428736"/>
            <a:ext cx="7772400" cy="1470025"/>
          </a:xfrm>
        </p:spPr>
        <p:txBody>
          <a:bodyPr>
            <a:normAutofit/>
          </a:bodyPr>
          <a:lstStyle/>
          <a:p>
            <a:r>
              <a:rPr lang="cs-CZ" sz="6600" b="1" dirty="0" err="1" smtClean="0">
                <a:solidFill>
                  <a:srgbClr val="FF0000"/>
                </a:solidFill>
              </a:rPr>
              <a:t>Hockey</a:t>
            </a:r>
            <a:r>
              <a:rPr lang="cs-CZ" sz="6600" b="1" dirty="0" smtClean="0">
                <a:solidFill>
                  <a:srgbClr val="FF0000"/>
                </a:solidFill>
              </a:rPr>
              <a:t> </a:t>
            </a:r>
            <a:r>
              <a:rPr lang="cs-CZ" sz="6600" b="1" dirty="0" err="1" smtClean="0">
                <a:solidFill>
                  <a:srgbClr val="FF0000"/>
                </a:solidFill>
              </a:rPr>
              <a:t>sur</a:t>
            </a:r>
            <a:r>
              <a:rPr lang="cs-CZ" sz="6600" b="1" dirty="0" smtClean="0">
                <a:solidFill>
                  <a:srgbClr val="FF0000"/>
                </a:solidFill>
              </a:rPr>
              <a:t> </a:t>
            </a:r>
            <a:r>
              <a:rPr lang="cs-CZ" sz="6600" b="1" dirty="0" err="1" smtClean="0">
                <a:solidFill>
                  <a:srgbClr val="FF0000"/>
                </a:solidFill>
              </a:rPr>
              <a:t>glace</a:t>
            </a:r>
            <a:endParaRPr lang="cs-CZ" sz="6600" b="1" dirty="0">
              <a:solidFill>
                <a:srgbClr val="FF0000"/>
              </a:solidFill>
            </a:endParaRPr>
          </a:p>
        </p:txBody>
      </p:sp>
      <p:sp>
        <p:nvSpPr>
          <p:cNvPr id="3" name="Podnadpis 2"/>
          <p:cNvSpPr>
            <a:spLocks noGrp="1"/>
          </p:cNvSpPr>
          <p:nvPr>
            <p:ph type="subTitle" idx="1"/>
          </p:nvPr>
        </p:nvSpPr>
        <p:spPr>
          <a:xfrm>
            <a:off x="2571736" y="5857892"/>
            <a:ext cx="6400800" cy="757246"/>
          </a:xfrm>
        </p:spPr>
        <p:txBody>
          <a:bodyPr/>
          <a:lstStyle/>
          <a:p>
            <a:pPr algn="r"/>
            <a:r>
              <a:rPr lang="cs-CZ" dirty="0" smtClean="0">
                <a:solidFill>
                  <a:schemeClr val="accent2">
                    <a:lumMod val="75000"/>
                  </a:schemeClr>
                </a:solidFill>
              </a:rPr>
              <a:t>Lucie Tisoňová 06.B</a:t>
            </a:r>
            <a:endParaRPr lang="cs-CZ" dirty="0">
              <a:solidFill>
                <a:schemeClr val="accent2">
                  <a:lumMod val="75000"/>
                </a:schemeClr>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42844" y="142852"/>
            <a:ext cx="8786874" cy="6715148"/>
          </a:xfrm>
        </p:spPr>
        <p:txBody>
          <a:bodyPr>
            <a:normAutofit fontScale="92500" lnSpcReduction="20000"/>
          </a:bodyPr>
          <a:lstStyle/>
          <a:p>
            <a:r>
              <a:rPr lang="fr-FR" dirty="0" smtClean="0">
                <a:solidFill>
                  <a:srgbClr val="FF0000"/>
                </a:solidFill>
              </a:rPr>
              <a:t>Le </a:t>
            </a:r>
            <a:r>
              <a:rPr lang="fr-FR" b="1" dirty="0" smtClean="0">
                <a:solidFill>
                  <a:srgbClr val="FF0000"/>
                </a:solidFill>
              </a:rPr>
              <a:t>hockey sur glace</a:t>
            </a:r>
            <a:r>
              <a:rPr lang="fr-FR" dirty="0" smtClean="0">
                <a:solidFill>
                  <a:srgbClr val="FF0000"/>
                </a:solidFill>
              </a:rPr>
              <a:t>, appelé le plus souvent </a:t>
            </a:r>
            <a:r>
              <a:rPr lang="fr-FR" b="1" dirty="0" smtClean="0">
                <a:solidFill>
                  <a:srgbClr val="FF0000"/>
                </a:solidFill>
              </a:rPr>
              <a:t>hockey</a:t>
            </a:r>
            <a:r>
              <a:rPr lang="fr-FR" dirty="0" smtClean="0">
                <a:solidFill>
                  <a:srgbClr val="FF0000"/>
                </a:solidFill>
              </a:rPr>
              <a:t>, est un </a:t>
            </a:r>
            <a:r>
              <a:rPr lang="fr-FR" b="1" i="1" dirty="0" smtClean="0">
                <a:solidFill>
                  <a:srgbClr val="FF0000"/>
                </a:solidFill>
              </a:rPr>
              <a:t>sport d'équipe </a:t>
            </a:r>
            <a:r>
              <a:rPr lang="fr-FR" dirty="0" smtClean="0">
                <a:solidFill>
                  <a:srgbClr val="FF0000"/>
                </a:solidFill>
              </a:rPr>
              <a:t>dont la compétition se déroule sur une </a:t>
            </a:r>
            <a:r>
              <a:rPr lang="fr-FR" b="1" i="1" dirty="0" smtClean="0">
                <a:solidFill>
                  <a:srgbClr val="FF0000"/>
                </a:solidFill>
              </a:rPr>
              <a:t>patinoire</a:t>
            </a:r>
            <a:r>
              <a:rPr lang="fr-FR" dirty="0" smtClean="0">
                <a:solidFill>
                  <a:srgbClr val="FF0000"/>
                </a:solidFill>
              </a:rPr>
              <a:t> spécialement aménagée. </a:t>
            </a:r>
            <a:endParaRPr lang="cs-CZ" dirty="0">
              <a:solidFill>
                <a:srgbClr val="FF0000"/>
              </a:solidFill>
            </a:endParaRPr>
          </a:p>
          <a:p>
            <a:r>
              <a:rPr lang="fr-FR" dirty="0" smtClean="0">
                <a:solidFill>
                  <a:srgbClr val="FF0000"/>
                </a:solidFill>
              </a:rPr>
              <a:t>L'objectif est de marquer des buts en envoyant un disque de caoutchouc vulcanisé, appelé </a:t>
            </a:r>
            <a:r>
              <a:rPr lang="fr-FR" b="1" i="1" dirty="0" smtClean="0">
                <a:solidFill>
                  <a:srgbClr val="FF0000"/>
                </a:solidFill>
              </a:rPr>
              <a:t>palet</a:t>
            </a:r>
            <a:r>
              <a:rPr lang="fr-FR" dirty="0" smtClean="0">
                <a:solidFill>
                  <a:srgbClr val="FF0000"/>
                </a:solidFill>
              </a:rPr>
              <a:t> o</a:t>
            </a:r>
            <a:r>
              <a:rPr lang="cs-CZ" dirty="0" smtClean="0">
                <a:solidFill>
                  <a:srgbClr val="FF0000"/>
                </a:solidFill>
              </a:rPr>
              <a:t>u</a:t>
            </a:r>
            <a:r>
              <a:rPr lang="fr-FR" dirty="0" smtClean="0">
                <a:solidFill>
                  <a:srgbClr val="FF0000"/>
                </a:solidFill>
              </a:rPr>
              <a:t> </a:t>
            </a:r>
            <a:r>
              <a:rPr lang="fr-FR" b="1" i="1" dirty="0" smtClean="0">
                <a:solidFill>
                  <a:srgbClr val="FF0000"/>
                </a:solidFill>
              </a:rPr>
              <a:t>rondelle</a:t>
            </a:r>
            <a:r>
              <a:rPr lang="fr-FR" dirty="0" smtClean="0">
                <a:solidFill>
                  <a:srgbClr val="FF0000"/>
                </a:solidFill>
              </a:rPr>
              <a:t>, à l'intérieur de la cage adverse. </a:t>
            </a:r>
            <a:endParaRPr lang="cs-CZ" dirty="0" smtClean="0">
              <a:solidFill>
                <a:srgbClr val="FF0000"/>
              </a:solidFill>
            </a:endParaRPr>
          </a:p>
          <a:p>
            <a:r>
              <a:rPr lang="fr-FR" dirty="0" smtClean="0">
                <a:solidFill>
                  <a:srgbClr val="FF0000"/>
                </a:solidFill>
              </a:rPr>
              <a:t>La cage de chaque équipe est situé dans son propre camp, à une extrémité de la patinoire. L'équipe, qui comprend un gardien de but et cinq joueurs de champ, se déplace à l'aide de patins et manipule la rondelle à l'aide d'une </a:t>
            </a:r>
            <a:r>
              <a:rPr lang="fr-FR" b="1" i="1" dirty="0" smtClean="0">
                <a:solidFill>
                  <a:srgbClr val="FF0000"/>
                </a:solidFill>
              </a:rPr>
              <a:t>crosse </a:t>
            </a:r>
            <a:r>
              <a:rPr lang="fr-FR" dirty="0" smtClean="0">
                <a:solidFill>
                  <a:srgbClr val="FF0000"/>
                </a:solidFill>
              </a:rPr>
              <a:t>(terme utilisé en France), également appelée bâton de hockey (Canada) et canne de hockey (Belgique et Suisse).</a:t>
            </a:r>
            <a:endParaRPr lang="cs-CZ" dirty="0">
              <a:solidFill>
                <a:srgbClr val="FF0000"/>
              </a:solidFill>
            </a:endParaRPr>
          </a:p>
          <a:p>
            <a:r>
              <a:rPr lang="fr-FR" dirty="0" smtClean="0">
                <a:solidFill>
                  <a:srgbClr val="FF0000"/>
                </a:solidFill>
              </a:rPr>
              <a:t>Le hockey est originaire du Canada et s'est développé à la fin du XIX</a:t>
            </a:r>
            <a:r>
              <a:rPr lang="fr-FR" baseline="30000" dirty="0" smtClean="0">
                <a:solidFill>
                  <a:srgbClr val="FF0000"/>
                </a:solidFill>
              </a:rPr>
              <a:t>e</a:t>
            </a:r>
            <a:r>
              <a:rPr lang="fr-FR" dirty="0" smtClean="0">
                <a:solidFill>
                  <a:srgbClr val="FF0000"/>
                </a:solidFill>
              </a:rPr>
              <a:t> siècle en Amérique du Nord. </a:t>
            </a:r>
            <a:r>
              <a:rPr lang="fr-FR" b="1" i="1" dirty="0" smtClean="0">
                <a:solidFill>
                  <a:srgbClr val="FF0000"/>
                </a:solidFill>
              </a:rPr>
              <a:t>Sport de vitesse</a:t>
            </a:r>
            <a:r>
              <a:rPr lang="fr-FR" dirty="0" smtClean="0">
                <a:solidFill>
                  <a:srgbClr val="FF0000"/>
                </a:solidFill>
              </a:rPr>
              <a:t>, il est souvent surnommé « sport collectif le plus rapide du monde »</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ázek 4" descr="patinoire_dimensions.gif"/>
          <p:cNvPicPr>
            <a:picLocks noChangeAspect="1"/>
          </p:cNvPicPr>
          <p:nvPr/>
        </p:nvPicPr>
        <p:blipFill>
          <a:blip r:embed="rId2"/>
          <a:stretch>
            <a:fillRect/>
          </a:stretch>
        </p:blipFill>
        <p:spPr>
          <a:xfrm>
            <a:off x="928662" y="714356"/>
            <a:ext cx="6858048" cy="554513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0"/>
            <a:ext cx="8229600" cy="1143000"/>
          </a:xfrm>
        </p:spPr>
        <p:txBody>
          <a:bodyPr/>
          <a:lstStyle/>
          <a:p>
            <a:r>
              <a:rPr lang="cs-CZ" dirty="0" err="1" smtClean="0">
                <a:solidFill>
                  <a:srgbClr val="FF0000"/>
                </a:solidFill>
              </a:rPr>
              <a:t>Le</a:t>
            </a:r>
            <a:r>
              <a:rPr lang="cs-CZ" dirty="0" smtClean="0">
                <a:solidFill>
                  <a:srgbClr val="FF0000"/>
                </a:solidFill>
              </a:rPr>
              <a:t> </a:t>
            </a:r>
            <a:r>
              <a:rPr lang="cs-CZ" dirty="0" err="1" smtClean="0">
                <a:solidFill>
                  <a:srgbClr val="FF0000"/>
                </a:solidFill>
              </a:rPr>
              <a:t>jeu</a:t>
            </a:r>
            <a:endParaRPr lang="cs-CZ" dirty="0">
              <a:solidFill>
                <a:srgbClr val="FF0000"/>
              </a:solidFill>
            </a:endParaRPr>
          </a:p>
        </p:txBody>
      </p:sp>
      <p:sp>
        <p:nvSpPr>
          <p:cNvPr id="3" name="Zástupný symbol pro obsah 2"/>
          <p:cNvSpPr>
            <a:spLocks noGrp="1"/>
          </p:cNvSpPr>
          <p:nvPr>
            <p:ph idx="1"/>
          </p:nvPr>
        </p:nvSpPr>
        <p:spPr>
          <a:xfrm>
            <a:off x="0" y="928670"/>
            <a:ext cx="9144000" cy="5929330"/>
          </a:xfrm>
        </p:spPr>
        <p:txBody>
          <a:bodyPr>
            <a:normAutofit/>
          </a:bodyPr>
          <a:lstStyle/>
          <a:p>
            <a:r>
              <a:rPr lang="fr-FR" dirty="0" smtClean="0">
                <a:solidFill>
                  <a:srgbClr val="FF0000"/>
                </a:solidFill>
              </a:rPr>
              <a:t>Le hockey sur glace se joue sur une patinoire. Chaque équipe est composée de six joueurs (cinq joueurs de champ et un gardien de but) qui sont équipés de patins à glace. L'objectif est de marquer des buts en envoyant un disque de caoutchouc vulcanisé appelé palet ou rondelle, dans le filet adverse, placé à l'autre extrémité de la patinoire. Les joueurs manipulent la rondelle à l'aide d'une crosse de hockey également appelée bâton de hockey.</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icehockey1.jpg"/>
          <p:cNvPicPr>
            <a:picLocks noChangeAspect="1"/>
          </p:cNvPicPr>
          <p:nvPr/>
        </p:nvPicPr>
        <p:blipFill>
          <a:blip r:embed="rId2"/>
          <a:stretch>
            <a:fillRect/>
          </a:stretch>
        </p:blipFill>
        <p:spPr>
          <a:xfrm>
            <a:off x="214282" y="500042"/>
            <a:ext cx="8786838" cy="585789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144000" cy="6858000"/>
          </a:xfrm>
        </p:spPr>
        <p:txBody>
          <a:bodyPr>
            <a:normAutofit/>
          </a:bodyPr>
          <a:lstStyle/>
          <a:p>
            <a:r>
              <a:rPr lang="fr-FR" dirty="0" smtClean="0">
                <a:solidFill>
                  <a:srgbClr val="FF0000"/>
                </a:solidFill>
              </a:rPr>
              <a:t>Les cinq joueurs de champ sont généralement trois attaquants (un centre, un ailier gauche et un ailier droit) et deux défenseurs. Un groupe de trois attaquants forme une ligne d'attaque et une paire de défenseurs forme une ligne de défense. Il existe également des lignes spécifiques aux situations d'infériorité numérique  ou de supériorité numérique.</a:t>
            </a:r>
            <a:endParaRPr lang="cs-CZ" dirty="0" smtClean="0">
              <a:solidFill>
                <a:srgbClr val="FF0000"/>
              </a:solidFill>
            </a:endParaRPr>
          </a:p>
          <a:p>
            <a:r>
              <a:rPr lang="fr-FR" dirty="0" smtClean="0">
                <a:solidFill>
                  <a:srgbClr val="FF0000"/>
                </a:solidFill>
              </a:rPr>
              <a:t>Les changements de ligne peuvent intervenir lors des arrêts de jeu, mais également au cours du jeu (on parle alors de changement volant).</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ice_hockey.jpg"/>
          <p:cNvPicPr>
            <a:picLocks noChangeAspect="1"/>
          </p:cNvPicPr>
          <p:nvPr/>
        </p:nvPicPr>
        <p:blipFill>
          <a:blip r:embed="rId2"/>
          <a:stretch>
            <a:fillRect/>
          </a:stretch>
        </p:blipFill>
        <p:spPr>
          <a:xfrm>
            <a:off x="0" y="-1"/>
            <a:ext cx="9144000" cy="6831211"/>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144000" cy="6858000"/>
          </a:xfrm>
        </p:spPr>
        <p:txBody>
          <a:bodyPr>
            <a:normAutofit lnSpcReduction="10000"/>
          </a:bodyPr>
          <a:lstStyle/>
          <a:p>
            <a:r>
              <a:rPr lang="fr-FR" dirty="0" smtClean="0">
                <a:solidFill>
                  <a:srgbClr val="FF0000"/>
                </a:solidFill>
              </a:rPr>
              <a:t>Une équipe de hockey compte une vingtaine de joueurs (quatre lignes d'attaquants, trois ou quatre de défenseurs et deux gardiens de buts).</a:t>
            </a:r>
          </a:p>
          <a:p>
            <a:endParaRPr lang="fr-FR" dirty="0" smtClean="0">
              <a:solidFill>
                <a:srgbClr val="FF0000"/>
              </a:solidFill>
            </a:endParaRPr>
          </a:p>
          <a:p>
            <a:r>
              <a:rPr lang="fr-FR" dirty="0" smtClean="0">
                <a:solidFill>
                  <a:srgbClr val="FF0000"/>
                </a:solidFill>
              </a:rPr>
              <a:t>Certaines charges et certains contacts sont autorisés sur le porteur du disque. Il s'agit, avant tout, de gêner l'adversaire, de le déstabiliser lors de prochains contacts, de le fatiguer et de lui faire perdre le palet. C'est une technique de base au hockey. On parle alors de mise en échec. Toutefois, les actions dangereuses ou contraires aux règles, sont sanctionnées par des pénalités ou punitions. Le joueur fautif doit alors sortir du jeu pour une certaine durée, sans être remplacé.</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TAMPA-BAY-LIGHTNING-AND-PHILADELPHIA-FLYERS-IN-NHL-ICE-HOCKEY.jpg"/>
          <p:cNvPicPr>
            <a:picLocks noChangeAspect="1"/>
          </p:cNvPicPr>
          <p:nvPr/>
        </p:nvPicPr>
        <p:blipFill>
          <a:blip r:embed="rId2"/>
          <a:stretch>
            <a:fillRect/>
          </a:stretch>
        </p:blipFill>
        <p:spPr>
          <a:xfrm>
            <a:off x="1857356" y="0"/>
            <a:ext cx="5481293" cy="685800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144000" cy="6858000"/>
          </a:xfrm>
        </p:spPr>
        <p:txBody>
          <a:bodyPr>
            <a:normAutofit/>
          </a:bodyPr>
          <a:lstStyle/>
          <a:p>
            <a:r>
              <a:rPr lang="fr-FR" dirty="0" smtClean="0">
                <a:solidFill>
                  <a:srgbClr val="FF0000"/>
                </a:solidFill>
              </a:rPr>
              <a:t>La bande (ou la balustrade) entourant la glace permet de garder la rondelle à l'intérieur de la patinoire, le jeu pouvant ainsi durer plusieurs minutes sans interruption. Quand l'action s'arrête, le jeu reprend toujours par une mise au jeu (ou engagement). Les deux règles majeures limitant les mouvements de la rondelle sont le hors-jeu, qui stipule que le palet doit entrer dans la zone d'attaque (ligne bleue) avant tout joueur de l'équipe attaquante, et le dégagement interdit, qui interdit à un joueur en défense de dégager le palet derrière la ligne rouge située dans sa zone d'attaque.</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faceoff.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0" y="0"/>
            <a:ext cx="9144000" cy="6858000"/>
          </a:xfrm>
        </p:spPr>
        <p:txBody>
          <a:bodyPr>
            <a:normAutofit/>
          </a:bodyPr>
          <a:lstStyle/>
          <a:p>
            <a:r>
              <a:rPr lang="fr-FR" dirty="0" smtClean="0">
                <a:solidFill>
                  <a:srgbClr val="FF0000"/>
                </a:solidFill>
              </a:rPr>
              <a:t>Un match dure trois périodes de 20 minutes chacune, l'horloge étant arrêtée à chaque arrêt de jeu. En cas d'égalité à la fin du temps règlementaire, la procédure varie suivant le contexte et suivant les règles spécifiques à chaque championnat. Le match peut alors se poursuivre avec une période de prolongation en mort subite pour déterminer un vainqueur. Si le score est inchangé à l'issue de la prolongation, une séance de tirs de fusillade peut se dérouler.</a:t>
            </a:r>
            <a:endParaRPr lang="cs-CZ" dirty="0" smtClean="0">
              <a:solidFill>
                <a:srgbClr val="FF0000"/>
              </a:solidFill>
            </a:endParaRPr>
          </a:p>
          <a:p>
            <a:r>
              <a:rPr lang="fr-FR" dirty="0" smtClean="0">
                <a:solidFill>
                  <a:srgbClr val="FF0000"/>
                </a:solidFill>
              </a:rPr>
              <a:t>Un match peut également comporter des combats entre joueurs, combats tolérés ou interdits selon les ligues et les compétitions.</a:t>
            </a:r>
            <a:endParaRPr lang="cs-CZ" dirty="0">
              <a:solidFill>
                <a:srgbClr val="FF000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00034" y="0"/>
            <a:ext cx="8229600" cy="1143000"/>
          </a:xfrm>
        </p:spPr>
        <p:txBody>
          <a:bodyPr/>
          <a:lstStyle/>
          <a:p>
            <a:r>
              <a:rPr lang="cs-CZ" dirty="0" smtClean="0">
                <a:solidFill>
                  <a:srgbClr val="FF0000"/>
                </a:solidFill>
              </a:rPr>
              <a:t>Les </a:t>
            </a:r>
            <a:r>
              <a:rPr lang="cs-CZ" dirty="0" err="1" smtClean="0">
                <a:solidFill>
                  <a:srgbClr val="FF0000"/>
                </a:solidFill>
              </a:rPr>
              <a:t>vocables</a:t>
            </a:r>
            <a:endParaRPr lang="cs-CZ" dirty="0">
              <a:solidFill>
                <a:srgbClr val="FF0000"/>
              </a:solidFill>
            </a:endParaRPr>
          </a:p>
        </p:txBody>
      </p:sp>
      <p:sp>
        <p:nvSpPr>
          <p:cNvPr id="3" name="Zástupný symbol pro obsah 2"/>
          <p:cNvSpPr>
            <a:spLocks noGrp="1"/>
          </p:cNvSpPr>
          <p:nvPr>
            <p:ph idx="1"/>
          </p:nvPr>
        </p:nvSpPr>
        <p:spPr>
          <a:xfrm>
            <a:off x="457200" y="1214422"/>
            <a:ext cx="8229600" cy="4911741"/>
          </a:xfrm>
        </p:spPr>
        <p:txBody>
          <a:bodyPr>
            <a:normAutofit/>
          </a:bodyPr>
          <a:lstStyle/>
          <a:p>
            <a:r>
              <a:rPr lang="fr-FR" b="1" i="1" dirty="0" smtClean="0">
                <a:solidFill>
                  <a:srgbClr val="FF0000"/>
                </a:solidFill>
              </a:rPr>
              <a:t>hockey sur glace</a:t>
            </a:r>
            <a:r>
              <a:rPr lang="cs-CZ" b="1" dirty="0" smtClean="0">
                <a:solidFill>
                  <a:srgbClr val="FF0000"/>
                </a:solidFill>
              </a:rPr>
              <a:t>, m – lední hokej</a:t>
            </a:r>
            <a:endParaRPr lang="fr-FR" b="1" dirty="0" smtClean="0">
              <a:solidFill>
                <a:srgbClr val="FF0000"/>
              </a:solidFill>
            </a:endParaRPr>
          </a:p>
          <a:p>
            <a:r>
              <a:rPr lang="fr-FR" b="1" i="1" dirty="0" smtClean="0">
                <a:solidFill>
                  <a:srgbClr val="FF0000"/>
                </a:solidFill>
              </a:rPr>
              <a:t>sport d'équipe </a:t>
            </a:r>
            <a:r>
              <a:rPr lang="cs-CZ" b="1" i="1" dirty="0" smtClean="0">
                <a:solidFill>
                  <a:srgbClr val="FF0000"/>
                </a:solidFill>
              </a:rPr>
              <a:t>, m – týmový sport</a:t>
            </a:r>
            <a:endParaRPr lang="fr-FR" b="1" i="1" dirty="0" smtClean="0">
              <a:solidFill>
                <a:srgbClr val="FF0000"/>
              </a:solidFill>
            </a:endParaRPr>
          </a:p>
          <a:p>
            <a:r>
              <a:rPr lang="cs-CZ" b="1" i="1" dirty="0">
                <a:solidFill>
                  <a:srgbClr val="FF0000"/>
                </a:solidFill>
              </a:rPr>
              <a:t>p</a:t>
            </a:r>
            <a:r>
              <a:rPr lang="fr-FR" b="1" i="1" dirty="0" smtClean="0">
                <a:solidFill>
                  <a:srgbClr val="FF0000"/>
                </a:solidFill>
              </a:rPr>
              <a:t>atinoire</a:t>
            </a:r>
            <a:r>
              <a:rPr lang="cs-CZ" b="1" i="1" dirty="0" smtClean="0">
                <a:solidFill>
                  <a:srgbClr val="FF0000"/>
                </a:solidFill>
              </a:rPr>
              <a:t>, f – kluziště (hrací plocha)</a:t>
            </a:r>
            <a:endParaRPr lang="fr-FR" b="1" i="1" dirty="0" smtClean="0">
              <a:solidFill>
                <a:srgbClr val="FF0000"/>
              </a:solidFill>
            </a:endParaRPr>
          </a:p>
          <a:p>
            <a:r>
              <a:rPr lang="cs-CZ" b="1" i="1" dirty="0">
                <a:solidFill>
                  <a:srgbClr val="FF0000"/>
                </a:solidFill>
              </a:rPr>
              <a:t>p</a:t>
            </a:r>
            <a:r>
              <a:rPr lang="fr-FR" b="1" i="1" dirty="0" smtClean="0">
                <a:solidFill>
                  <a:srgbClr val="FF0000"/>
                </a:solidFill>
              </a:rPr>
              <a:t>alet</a:t>
            </a:r>
            <a:r>
              <a:rPr lang="cs-CZ" b="1" i="1" dirty="0" smtClean="0">
                <a:solidFill>
                  <a:srgbClr val="FF0000"/>
                </a:solidFill>
              </a:rPr>
              <a:t>, m</a:t>
            </a:r>
            <a:r>
              <a:rPr lang="fr-FR" dirty="0" smtClean="0">
                <a:solidFill>
                  <a:srgbClr val="FF0000"/>
                </a:solidFill>
              </a:rPr>
              <a:t> o</a:t>
            </a:r>
            <a:r>
              <a:rPr lang="cs-CZ" dirty="0" smtClean="0">
                <a:solidFill>
                  <a:srgbClr val="FF0000"/>
                </a:solidFill>
              </a:rPr>
              <a:t>u</a:t>
            </a:r>
            <a:r>
              <a:rPr lang="fr-FR" dirty="0" smtClean="0">
                <a:solidFill>
                  <a:srgbClr val="FF0000"/>
                </a:solidFill>
              </a:rPr>
              <a:t> </a:t>
            </a:r>
            <a:r>
              <a:rPr lang="fr-FR" b="1" i="1" dirty="0" smtClean="0">
                <a:solidFill>
                  <a:srgbClr val="FF0000"/>
                </a:solidFill>
              </a:rPr>
              <a:t>rondelle</a:t>
            </a:r>
            <a:r>
              <a:rPr lang="cs-CZ" b="1" i="1" dirty="0" smtClean="0">
                <a:solidFill>
                  <a:srgbClr val="FF0000"/>
                </a:solidFill>
              </a:rPr>
              <a:t>, f - puk</a:t>
            </a:r>
            <a:endParaRPr lang="fr-FR" b="1" i="1" dirty="0" smtClean="0">
              <a:solidFill>
                <a:srgbClr val="FF0000"/>
              </a:solidFill>
            </a:endParaRPr>
          </a:p>
          <a:p>
            <a:r>
              <a:rPr lang="cs-CZ" b="1" i="1" dirty="0">
                <a:solidFill>
                  <a:srgbClr val="FF0000"/>
                </a:solidFill>
              </a:rPr>
              <a:t>c</a:t>
            </a:r>
            <a:r>
              <a:rPr lang="fr-FR" b="1" i="1" dirty="0" smtClean="0">
                <a:solidFill>
                  <a:srgbClr val="FF0000"/>
                </a:solidFill>
              </a:rPr>
              <a:t>rosse</a:t>
            </a:r>
            <a:r>
              <a:rPr lang="cs-CZ" b="1" i="1" dirty="0" smtClean="0">
                <a:solidFill>
                  <a:srgbClr val="FF0000"/>
                </a:solidFill>
              </a:rPr>
              <a:t>, f – hokejka</a:t>
            </a:r>
          </a:p>
          <a:p>
            <a:r>
              <a:rPr lang="cs-CZ" b="1" i="1" dirty="0" err="1" smtClean="0">
                <a:solidFill>
                  <a:srgbClr val="FF0000"/>
                </a:solidFill>
              </a:rPr>
              <a:t>attaquant</a:t>
            </a:r>
            <a:r>
              <a:rPr lang="cs-CZ" b="1" i="1" dirty="0" smtClean="0">
                <a:solidFill>
                  <a:srgbClr val="FF0000"/>
                </a:solidFill>
              </a:rPr>
              <a:t>, m – útočník</a:t>
            </a:r>
          </a:p>
          <a:p>
            <a:r>
              <a:rPr lang="cs-CZ" b="1" i="1" dirty="0" err="1">
                <a:solidFill>
                  <a:srgbClr val="FF0000"/>
                </a:solidFill>
              </a:rPr>
              <a:t>d</a:t>
            </a:r>
            <a:r>
              <a:rPr lang="cs-CZ" b="1" i="1" dirty="0" err="1" smtClean="0">
                <a:solidFill>
                  <a:srgbClr val="FF0000"/>
                </a:solidFill>
              </a:rPr>
              <a:t>éfenseur</a:t>
            </a:r>
            <a:r>
              <a:rPr lang="cs-CZ" b="1" i="1" dirty="0" smtClean="0">
                <a:solidFill>
                  <a:srgbClr val="FF0000"/>
                </a:solidFill>
              </a:rPr>
              <a:t>, m - obránce</a:t>
            </a:r>
          </a:p>
          <a:p>
            <a:r>
              <a:rPr lang="cs-CZ" b="1" i="1" dirty="0" err="1" smtClean="0">
                <a:solidFill>
                  <a:srgbClr val="FF0000"/>
                </a:solidFill>
              </a:rPr>
              <a:t>gardien</a:t>
            </a:r>
            <a:r>
              <a:rPr lang="cs-CZ" b="1" i="1" dirty="0" smtClean="0">
                <a:solidFill>
                  <a:srgbClr val="FF0000"/>
                </a:solidFill>
              </a:rPr>
              <a:t> de </a:t>
            </a:r>
            <a:r>
              <a:rPr lang="cs-CZ" b="1" i="1" dirty="0" err="1" smtClean="0">
                <a:solidFill>
                  <a:srgbClr val="FF0000"/>
                </a:solidFill>
              </a:rPr>
              <a:t>but</a:t>
            </a:r>
            <a:r>
              <a:rPr lang="cs-CZ" b="1" i="1" dirty="0" smtClean="0">
                <a:solidFill>
                  <a:srgbClr val="FF0000"/>
                </a:solidFill>
              </a:rPr>
              <a:t>, m – brankář</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714348" y="1142984"/>
            <a:ext cx="7772400" cy="1362075"/>
          </a:xfrm>
        </p:spPr>
        <p:txBody>
          <a:bodyPr/>
          <a:lstStyle/>
          <a:p>
            <a:r>
              <a:rPr lang="cs-CZ" dirty="0" err="1" smtClean="0">
                <a:solidFill>
                  <a:srgbClr val="FF0000"/>
                </a:solidFill>
              </a:rPr>
              <a:t>Merci</a:t>
            </a:r>
            <a:r>
              <a:rPr lang="cs-CZ" dirty="0" smtClean="0">
                <a:solidFill>
                  <a:srgbClr val="FF0000"/>
                </a:solidFill>
              </a:rPr>
              <a:t> </a:t>
            </a:r>
            <a:r>
              <a:rPr lang="cs-CZ" dirty="0" err="1" smtClean="0">
                <a:solidFill>
                  <a:srgbClr val="FF0000"/>
                </a:solidFill>
              </a:rPr>
              <a:t>pour</a:t>
            </a:r>
            <a:r>
              <a:rPr lang="cs-CZ" dirty="0" smtClean="0">
                <a:solidFill>
                  <a:srgbClr val="FF0000"/>
                </a:solidFill>
              </a:rPr>
              <a:t> </a:t>
            </a:r>
            <a:r>
              <a:rPr lang="cs-CZ" dirty="0" err="1" smtClean="0">
                <a:solidFill>
                  <a:srgbClr val="FF0000"/>
                </a:solidFill>
              </a:rPr>
              <a:t>votre</a:t>
            </a:r>
            <a:r>
              <a:rPr lang="cs-CZ" dirty="0" smtClean="0">
                <a:solidFill>
                  <a:srgbClr val="FF0000"/>
                </a:solidFill>
              </a:rPr>
              <a:t> </a:t>
            </a:r>
            <a:r>
              <a:rPr lang="cs-CZ" dirty="0" err="1" smtClean="0">
                <a:solidFill>
                  <a:srgbClr val="FF0000"/>
                </a:solidFill>
              </a:rPr>
              <a:t>attention</a:t>
            </a:r>
            <a:endParaRPr lang="cs-CZ" dirty="0">
              <a:solidFill>
                <a:srgbClr val="FF0000"/>
              </a:solidFill>
            </a:endParaRPr>
          </a:p>
        </p:txBody>
      </p:sp>
      <p:sp>
        <p:nvSpPr>
          <p:cNvPr id="6" name="TextovéPole 5"/>
          <p:cNvSpPr txBox="1"/>
          <p:nvPr/>
        </p:nvSpPr>
        <p:spPr>
          <a:xfrm>
            <a:off x="714348" y="6286520"/>
            <a:ext cx="6703502" cy="369332"/>
          </a:xfrm>
          <a:prstGeom prst="rect">
            <a:avLst/>
          </a:prstGeom>
          <a:noFill/>
        </p:spPr>
        <p:txBody>
          <a:bodyPr wrap="none" rtlCol="0">
            <a:spAutoFit/>
          </a:bodyPr>
          <a:lstStyle/>
          <a:p>
            <a:r>
              <a:rPr lang="cs-CZ" dirty="0" err="1" smtClean="0"/>
              <a:t>Source</a:t>
            </a:r>
            <a:r>
              <a:rPr lang="cs-CZ" dirty="0" smtClean="0"/>
              <a:t> d´</a:t>
            </a:r>
            <a:r>
              <a:rPr lang="cs-CZ" dirty="0" err="1" smtClean="0"/>
              <a:t>informations</a:t>
            </a:r>
            <a:r>
              <a:rPr lang="cs-CZ" dirty="0" smtClean="0"/>
              <a:t>: http://fr.</a:t>
            </a:r>
            <a:r>
              <a:rPr lang="cs-CZ" dirty="0" err="1" smtClean="0"/>
              <a:t>wikipedia.org</a:t>
            </a:r>
            <a:r>
              <a:rPr lang="cs-CZ" dirty="0" smtClean="0"/>
              <a:t>/</a:t>
            </a:r>
            <a:r>
              <a:rPr lang="cs-CZ" dirty="0" err="1" smtClean="0"/>
              <a:t>wiki</a:t>
            </a:r>
            <a:r>
              <a:rPr lang="cs-CZ" dirty="0" smtClean="0"/>
              <a:t>/</a:t>
            </a:r>
            <a:r>
              <a:rPr lang="cs-CZ" dirty="0" err="1" smtClean="0"/>
              <a:t>Hockey</a:t>
            </a:r>
            <a:r>
              <a:rPr lang="cs-CZ" dirty="0" smtClean="0"/>
              <a:t>_</a:t>
            </a:r>
            <a:r>
              <a:rPr lang="cs-CZ" dirty="0" err="1" smtClean="0"/>
              <a:t>sur</a:t>
            </a:r>
            <a:r>
              <a:rPr lang="cs-CZ" dirty="0" smtClean="0"/>
              <a:t>_</a:t>
            </a:r>
            <a:r>
              <a:rPr lang="cs-CZ" dirty="0" err="1" smtClean="0"/>
              <a:t>glace</a:t>
            </a:r>
            <a:endParaRPr lang="cs-CZ" dirty="0"/>
          </a:p>
        </p:txBody>
      </p:sp>
    </p:spTree>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TotalTime>
  <Words>719</Words>
  <Application>Microsoft Office PowerPoint</Application>
  <PresentationFormat>Předvádění na obrazovce (4:3)</PresentationFormat>
  <Paragraphs>27</Paragraphs>
  <Slides>14</Slides>
  <Notes>0</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sady Office</vt:lpstr>
      <vt:lpstr>Hockey sur glace</vt:lpstr>
      <vt:lpstr>Snímek 2</vt:lpstr>
      <vt:lpstr>Snímek 3</vt:lpstr>
      <vt:lpstr>Le jeu</vt:lpstr>
      <vt:lpstr>Snímek 5</vt:lpstr>
      <vt:lpstr>Snímek 6</vt:lpstr>
      <vt:lpstr>Snímek 7</vt:lpstr>
      <vt:lpstr>Snímek 8</vt:lpstr>
      <vt:lpstr>Snímek 9</vt:lpstr>
      <vt:lpstr>Snímek 10</vt:lpstr>
      <vt:lpstr>Snímek 11</vt:lpstr>
      <vt:lpstr>Snímek 12</vt:lpstr>
      <vt:lpstr>Les vocables</vt:lpstr>
      <vt:lpstr>Merci pour votre attention</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Pc</dc:creator>
  <cp:lastModifiedBy>Pc</cp:lastModifiedBy>
  <cp:revision>17</cp:revision>
  <dcterms:created xsi:type="dcterms:W3CDTF">2010-06-09T15:04:12Z</dcterms:created>
  <dcterms:modified xsi:type="dcterms:W3CDTF">2010-06-09T17:43:13Z</dcterms:modified>
</cp:coreProperties>
</file>