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07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15.6.2010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15.6.2010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15.6.2010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15.6.2010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15.6.2010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15.6.2010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15.6.2010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ss.org/download/documentation_sportive/fichier/reglesJeuTennis.pdf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ss.org/download/documentation_sportive/fichier/reglesJeuTennis.pdf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ictures_-_Sports_-_Tennis_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071726"/>
            <a:ext cx="9144000" cy="1143279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857232"/>
            <a:ext cx="7772400" cy="1071569"/>
          </a:xfrm>
        </p:spPr>
        <p:txBody>
          <a:bodyPr>
            <a:noAutofit/>
          </a:bodyPr>
          <a:lstStyle/>
          <a:p>
            <a:r>
              <a:rPr lang="cs-CZ" sz="8000" b="1" dirty="0" err="1" smtClean="0"/>
              <a:t>Le</a:t>
            </a:r>
            <a:r>
              <a:rPr lang="cs-CZ" sz="8000" b="1" dirty="0" smtClean="0"/>
              <a:t> </a:t>
            </a:r>
            <a:r>
              <a:rPr lang="cs-CZ" sz="8000" b="1" dirty="0" err="1" smtClean="0"/>
              <a:t>Tennis</a:t>
            </a:r>
            <a:endParaRPr lang="cs-CZ" sz="8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tenn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1469" y="-2571792"/>
            <a:ext cx="9215469" cy="9429792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00166" y="4595018"/>
            <a:ext cx="7929618" cy="4525963"/>
          </a:xfrm>
        </p:spPr>
        <p:txBody>
          <a:bodyPr>
            <a:noAutofit/>
          </a:bodyPr>
          <a:lstStyle/>
          <a:p>
            <a:r>
              <a:rPr lang="fr-FR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Le tennis est un sport de </a:t>
            </a:r>
            <a:r>
              <a:rPr lang="fr-FR" sz="3000" b="1" dirty="0" smtClean="0">
                <a:solidFill>
                  <a:srgbClr val="C00000"/>
                </a:solidFill>
              </a:rPr>
              <a:t>raquette</a:t>
            </a:r>
            <a:r>
              <a:rPr lang="fr-FR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qui oppose soit deux joueurs (on parle alors de </a:t>
            </a:r>
            <a:r>
              <a:rPr lang="fr-FR" sz="3000" b="1" dirty="0" smtClean="0">
                <a:solidFill>
                  <a:srgbClr val="C00000"/>
                </a:solidFill>
              </a:rPr>
              <a:t>simple</a:t>
            </a:r>
            <a:r>
              <a:rPr lang="fr-FR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 soit quatre joueurs qui forment deux </a:t>
            </a:r>
            <a:r>
              <a:rPr lang="fr-FR" sz="3000" b="1" dirty="0" smtClean="0">
                <a:solidFill>
                  <a:srgbClr val="C00000"/>
                </a:solidFill>
              </a:rPr>
              <a:t>équipes</a:t>
            </a:r>
            <a:r>
              <a:rPr lang="fr-FR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de deux (on parle alors de </a:t>
            </a:r>
            <a:r>
              <a:rPr lang="fr-FR" sz="3000" b="1" dirty="0" smtClean="0">
                <a:solidFill>
                  <a:srgbClr val="C00000"/>
                </a:solidFill>
              </a:rPr>
              <a:t>double</a:t>
            </a:r>
            <a:r>
              <a:rPr lang="fr-FR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).</a:t>
            </a:r>
            <a:endParaRPr lang="cs-CZ" sz="3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1234853425_private-tennis-cou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2071678"/>
            <a:ext cx="8229600" cy="3883021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L</a:t>
            </a:r>
            <a:r>
              <a:rPr lang="fr-FR" b="1" dirty="0" smtClean="0">
                <a:solidFill>
                  <a:srgbClr val="C00000"/>
                </a:solidFill>
              </a:rPr>
              <a:t>e </a:t>
            </a:r>
            <a:r>
              <a:rPr lang="fr-FR" b="1" dirty="0">
                <a:solidFill>
                  <a:srgbClr val="C00000"/>
                </a:solidFill>
              </a:rPr>
              <a:t>court </a:t>
            </a:r>
            <a:r>
              <a:rPr lang="fr-FR" b="1" dirty="0">
                <a:solidFill>
                  <a:schemeClr val="bg1"/>
                </a:solidFill>
              </a:rPr>
              <a:t>de tennis doit être de 23,77 mètres </a:t>
            </a:r>
            <a:r>
              <a:rPr lang="fr-FR" b="1" dirty="0" smtClean="0">
                <a:solidFill>
                  <a:schemeClr val="bg1"/>
                </a:solidFill>
              </a:rPr>
              <a:t>de </a:t>
            </a:r>
            <a:r>
              <a:rPr lang="fr-FR" b="1" dirty="0">
                <a:solidFill>
                  <a:schemeClr val="bg1"/>
                </a:solidFill>
              </a:rPr>
              <a:t>long pour 8,23 mètres </a:t>
            </a:r>
            <a:r>
              <a:rPr lang="fr-FR" b="1" dirty="0" smtClean="0">
                <a:solidFill>
                  <a:schemeClr val="bg1"/>
                </a:solidFill>
              </a:rPr>
              <a:t>de </a:t>
            </a:r>
            <a:r>
              <a:rPr lang="fr-FR" b="1" dirty="0">
                <a:solidFill>
                  <a:schemeClr val="bg1"/>
                </a:solidFill>
              </a:rPr>
              <a:t>large</a:t>
            </a:r>
            <a:r>
              <a:rPr lang="fr-FR" b="1" dirty="0" smtClean="0">
                <a:solidFill>
                  <a:schemeClr val="bg1"/>
                </a:solidFill>
              </a:rPr>
              <a:t>.</a:t>
            </a:r>
            <a:endParaRPr lang="cs-CZ" b="1" dirty="0" smtClean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Cela représente donc 11,89 mètres </a:t>
            </a:r>
            <a:r>
              <a:rPr lang="fr-FR" b="1" dirty="0" smtClean="0">
                <a:solidFill>
                  <a:schemeClr val="bg1"/>
                </a:solidFill>
              </a:rPr>
              <a:t>de </a:t>
            </a:r>
            <a:r>
              <a:rPr lang="fr-FR" b="1" dirty="0">
                <a:solidFill>
                  <a:schemeClr val="bg1"/>
                </a:solidFill>
              </a:rPr>
              <a:t>longueur de chaque côté du </a:t>
            </a:r>
            <a:r>
              <a:rPr lang="fr-FR" b="1" dirty="0">
                <a:solidFill>
                  <a:srgbClr val="C00000"/>
                </a:solidFill>
              </a:rPr>
              <a:t>filet</a:t>
            </a:r>
            <a:r>
              <a:rPr lang="fr-FR" b="1" dirty="0">
                <a:solidFill>
                  <a:schemeClr val="bg1"/>
                </a:solidFill>
              </a:rPr>
              <a:t>, et 8,23 mètres de largeur pour une rencontre de </a:t>
            </a:r>
            <a:r>
              <a:rPr lang="fr-FR" b="1" dirty="0" smtClean="0">
                <a:solidFill>
                  <a:schemeClr val="bg1"/>
                </a:solidFill>
              </a:rPr>
              <a:t>simple</a:t>
            </a:r>
            <a:r>
              <a:rPr lang="cs-CZ" b="1" dirty="0" smtClean="0">
                <a:solidFill>
                  <a:schemeClr val="bg1"/>
                </a:solidFill>
              </a:rPr>
              <a:t>.</a:t>
            </a:r>
          </a:p>
          <a:p>
            <a:r>
              <a:rPr lang="fr-FR" b="1" dirty="0">
                <a:solidFill>
                  <a:schemeClr val="bg1"/>
                </a:solidFill>
              </a:rPr>
              <a:t>Pour le jeu en double, deux </a:t>
            </a:r>
            <a:r>
              <a:rPr lang="fr-FR" b="1" dirty="0">
                <a:solidFill>
                  <a:srgbClr val="C00000"/>
                </a:solidFill>
              </a:rPr>
              <a:t>couloirs</a:t>
            </a:r>
            <a:r>
              <a:rPr lang="fr-FR" b="1" dirty="0">
                <a:solidFill>
                  <a:schemeClr val="bg1"/>
                </a:solidFill>
              </a:rPr>
              <a:t> de 1,37 mètre sont </a:t>
            </a:r>
            <a:r>
              <a:rPr lang="fr-FR" b="1" dirty="0" smtClean="0">
                <a:solidFill>
                  <a:schemeClr val="bg1"/>
                </a:solidFill>
              </a:rPr>
              <a:t>ajoutés</a:t>
            </a:r>
            <a:r>
              <a:rPr lang="cs-CZ" b="1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5" name="Obdélník 4"/>
          <p:cNvSpPr/>
          <p:nvPr/>
        </p:nvSpPr>
        <p:spPr>
          <a:xfrm>
            <a:off x="2571768" y="285728"/>
            <a:ext cx="457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5000" b="1" dirty="0" err="1" smtClean="0">
                <a:solidFill>
                  <a:schemeClr val="bg1"/>
                </a:solidFill>
              </a:rPr>
              <a:t>Le</a:t>
            </a:r>
            <a:r>
              <a:rPr lang="cs-CZ" sz="5000" b="1" dirty="0" smtClean="0">
                <a:solidFill>
                  <a:schemeClr val="bg1"/>
                </a:solidFill>
              </a:rPr>
              <a:t> </a:t>
            </a:r>
            <a:r>
              <a:rPr lang="cs-CZ" sz="5000" b="1" dirty="0" err="1" smtClean="0">
                <a:solidFill>
                  <a:schemeClr val="bg1"/>
                </a:solidFill>
              </a:rPr>
              <a:t>Court</a:t>
            </a:r>
            <a:endParaRPr lang="cs-CZ" sz="5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124744"/>
            <a:ext cx="9144000" cy="43395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grandstand_tennis_3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" y="-1500222"/>
            <a:ext cx="9144000" cy="9144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071602" y="214290"/>
            <a:ext cx="8229600" cy="1143000"/>
          </a:xfrm>
        </p:spPr>
        <p:txBody>
          <a:bodyPr>
            <a:normAutofit/>
          </a:bodyPr>
          <a:lstStyle/>
          <a:p>
            <a:r>
              <a:rPr lang="fr-FR" sz="5600" dirty="0" smtClean="0">
                <a:solidFill>
                  <a:schemeClr val="bg1"/>
                </a:solidFill>
              </a:rPr>
              <a:t>Le filet </a:t>
            </a:r>
            <a:endParaRPr lang="cs-CZ" sz="56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57752" y="1714488"/>
            <a:ext cx="8215370" cy="2571768"/>
          </a:xfrm>
        </p:spPr>
        <p:txBody>
          <a:bodyPr>
            <a:normAutofit fontScale="77500" lnSpcReduction="20000"/>
          </a:bodyPr>
          <a:lstStyle/>
          <a:p>
            <a:r>
              <a:rPr lang="fr-FR" sz="4000" b="1" dirty="0" smtClean="0">
                <a:solidFill>
                  <a:schemeClr val="bg1"/>
                </a:solidFill>
              </a:rPr>
              <a:t>Sa hauteur est fixée</a:t>
            </a:r>
            <a:endParaRPr lang="cs-CZ" sz="4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fr-FR" sz="4000" b="1" dirty="0" smtClean="0">
                <a:solidFill>
                  <a:schemeClr val="bg1"/>
                </a:solidFill>
              </a:rPr>
              <a:t> aux</a:t>
            </a:r>
            <a:r>
              <a:rPr lang="cs-CZ" sz="4000" b="1" dirty="0" smtClean="0">
                <a:solidFill>
                  <a:schemeClr val="bg1"/>
                </a:solidFill>
              </a:rPr>
              <a:t> </a:t>
            </a:r>
            <a:r>
              <a:rPr lang="fr-FR" sz="4000" b="1" dirty="0" smtClean="0">
                <a:solidFill>
                  <a:schemeClr val="bg1"/>
                </a:solidFill>
              </a:rPr>
              <a:t>extrémités</a:t>
            </a:r>
            <a:r>
              <a:rPr lang="cs-CZ" sz="4000" b="1" dirty="0" smtClean="0">
                <a:solidFill>
                  <a:schemeClr val="bg1"/>
                </a:solidFill>
              </a:rPr>
              <a:t> </a:t>
            </a:r>
            <a:r>
              <a:rPr lang="fr-FR" sz="4000" b="1" dirty="0" smtClean="0">
                <a:solidFill>
                  <a:schemeClr val="bg1"/>
                </a:solidFill>
              </a:rPr>
              <a:t>à 1,07 m, </a:t>
            </a:r>
            <a:endParaRPr lang="cs-CZ" sz="4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fr-FR" sz="4000" b="1" dirty="0" smtClean="0">
                <a:solidFill>
                  <a:schemeClr val="bg1"/>
                </a:solidFill>
              </a:rPr>
              <a:t>sa hauteur à son centre </a:t>
            </a:r>
            <a:r>
              <a:rPr lang="cs-CZ" sz="4000" b="1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r>
              <a:rPr lang="cs-CZ" sz="4000" b="1" dirty="0" smtClean="0">
                <a:solidFill>
                  <a:schemeClr val="bg1"/>
                </a:solidFill>
              </a:rPr>
              <a:t> </a:t>
            </a:r>
            <a:r>
              <a:rPr lang="fr-FR" sz="4000" b="1" dirty="0" smtClean="0">
                <a:solidFill>
                  <a:schemeClr val="bg1"/>
                </a:solidFill>
              </a:rPr>
              <a:t>0,914 m maintenue</a:t>
            </a:r>
            <a:endParaRPr lang="cs-CZ" sz="4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fr-FR" sz="4000" b="1" dirty="0" smtClean="0">
                <a:solidFill>
                  <a:schemeClr val="bg1"/>
                </a:solidFill>
              </a:rPr>
              <a:t> à l'aide d'un</a:t>
            </a:r>
            <a:r>
              <a:rPr lang="cs-CZ" sz="4000" b="1" dirty="0" smtClean="0">
                <a:solidFill>
                  <a:schemeClr val="bg1"/>
                </a:solidFill>
              </a:rPr>
              <a:t> </a:t>
            </a:r>
            <a:r>
              <a:rPr lang="fr-FR" sz="4000" b="1" dirty="0" smtClean="0">
                <a:solidFill>
                  <a:srgbClr val="C00000"/>
                </a:solidFill>
              </a:rPr>
              <a:t>régulateur.</a:t>
            </a:r>
            <a:endParaRPr lang="cs-CZ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592-1202897798-456-20080212181541_raquettearmani_quicklook---465fx349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57"/>
            <a:ext cx="9140724" cy="6860457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78580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6000" b="1" dirty="0" smtClean="0">
                <a:solidFill>
                  <a:schemeClr val="bg1"/>
                </a:solidFill>
              </a:rPr>
              <a:t>Une raquette</a:t>
            </a:r>
            <a:r>
              <a:rPr lang="fr-FR" dirty="0" smtClean="0"/>
              <a:t/>
            </a:r>
            <a:br>
              <a:rPr lang="fr-FR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endParaRPr lang="fr-FR" dirty="0" smtClean="0"/>
          </a:p>
          <a:p>
            <a:r>
              <a:rPr lang="fr-FR" b="1" dirty="0" smtClean="0">
                <a:solidFill>
                  <a:srgbClr val="C00000"/>
                </a:solidFill>
              </a:rPr>
              <a:t>La raquette </a:t>
            </a:r>
            <a:r>
              <a:rPr lang="fr-FR" b="1" dirty="0" smtClean="0">
                <a:solidFill>
                  <a:schemeClr val="bg1"/>
                </a:solidFill>
              </a:rPr>
              <a:t>fut inventée au début du </a:t>
            </a:r>
            <a:r>
              <a:rPr lang="cs-CZ" b="1" dirty="0" smtClean="0">
                <a:solidFill>
                  <a:schemeClr val="bg1"/>
                </a:solidFill>
              </a:rPr>
              <a:t>16.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smtClean="0">
                <a:solidFill>
                  <a:schemeClr val="bg1"/>
                </a:solidFill>
              </a:rPr>
              <a:t>siècle pour pratiquer </a:t>
            </a:r>
            <a:r>
              <a:rPr lang="fr-FR" b="1" dirty="0" smtClean="0">
                <a:solidFill>
                  <a:srgbClr val="C00000"/>
                </a:solidFill>
              </a:rPr>
              <a:t>le jeu de paume</a:t>
            </a:r>
            <a:r>
              <a:rPr lang="fr-FR" b="1" dirty="0" smtClean="0">
                <a:solidFill>
                  <a:schemeClr val="bg1"/>
                </a:solidFill>
              </a:rPr>
              <a:t>. Elle se décline désormais en dizaines de modèles, destinés à tous les types de joueurs, et aux compositions parfois radicalement différentes.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L'innovation principale de ces dernières années réside dans les matériaux qui sont utilisés dans la conception du </a:t>
            </a:r>
            <a:r>
              <a:rPr lang="fr-FR" b="1" dirty="0" smtClean="0">
                <a:solidFill>
                  <a:srgbClr val="C00000"/>
                </a:solidFill>
              </a:rPr>
              <a:t>cadre</a:t>
            </a:r>
            <a:r>
              <a:rPr lang="fr-FR" b="1" dirty="0" smtClean="0">
                <a:solidFill>
                  <a:schemeClr val="bg1"/>
                </a:solidFill>
              </a:rPr>
              <a:t> (partie rigide de la raquette), et qui ont permis de gagner à la fois en puissance et en légèreté, rendant le jeu de plus en plus confortable.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Tennis Balls_sma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714356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bg1"/>
                </a:solidFill>
              </a:rPr>
              <a:t>Les </a:t>
            </a:r>
            <a:r>
              <a:rPr lang="cs-CZ" sz="6000" b="1" dirty="0" err="1" smtClean="0">
                <a:solidFill>
                  <a:schemeClr val="bg1"/>
                </a:solidFill>
              </a:rPr>
              <a:t>balles</a:t>
            </a:r>
            <a:endParaRPr lang="cs-CZ" sz="60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000240"/>
            <a:ext cx="8229600" cy="5257800"/>
          </a:xfrm>
        </p:spPr>
        <p:txBody>
          <a:bodyPr>
            <a:noAutofit/>
          </a:bodyPr>
          <a:lstStyle/>
          <a:p>
            <a:r>
              <a:rPr lang="fr-FR" sz="3000" b="1" dirty="0">
                <a:solidFill>
                  <a:srgbClr val="C00000"/>
                </a:solidFill>
              </a:rPr>
              <a:t>Les balles </a:t>
            </a:r>
            <a:r>
              <a:rPr lang="fr-FR" sz="3000" b="1" dirty="0">
                <a:solidFill>
                  <a:schemeClr val="bg1"/>
                </a:solidFill>
              </a:rPr>
              <a:t>sont des sphères en caoutchouc, remplies d'air</a:t>
            </a:r>
            <a:r>
              <a:rPr lang="fr-FR" sz="3000" b="1" dirty="0" smtClean="0">
                <a:solidFill>
                  <a:schemeClr val="bg1"/>
                </a:solidFill>
              </a:rPr>
              <a:t>.</a:t>
            </a:r>
            <a:endParaRPr lang="cs-CZ" sz="3000" b="1" dirty="0" smtClean="0">
              <a:solidFill>
                <a:schemeClr val="bg1"/>
              </a:solidFill>
            </a:endParaRPr>
          </a:p>
          <a:p>
            <a:r>
              <a:rPr lang="fr-FR" sz="3000" b="1" dirty="0">
                <a:solidFill>
                  <a:schemeClr val="bg1"/>
                </a:solidFill>
              </a:rPr>
              <a:t>Leur composition peut varier en fonction du type de joueur qui va les utiliser (</a:t>
            </a:r>
            <a:r>
              <a:rPr lang="fr-FR" sz="3000" b="1" dirty="0">
                <a:solidFill>
                  <a:srgbClr val="C00000"/>
                </a:solidFill>
              </a:rPr>
              <a:t>joueur loisir, </a:t>
            </a:r>
            <a:r>
              <a:rPr lang="fr-FR" sz="3000" b="1" dirty="0">
                <a:solidFill>
                  <a:schemeClr val="bg1"/>
                </a:solidFill>
              </a:rPr>
              <a:t>régulier ou intensif, adulte ou jeune</a:t>
            </a:r>
            <a:r>
              <a:rPr lang="fr-FR" sz="3000" b="1" dirty="0" smtClean="0">
                <a:solidFill>
                  <a:schemeClr val="bg1"/>
                </a:solidFill>
              </a:rPr>
              <a:t>).</a:t>
            </a:r>
            <a:endParaRPr lang="cs-CZ" sz="3000" b="1" dirty="0" smtClean="0">
              <a:solidFill>
                <a:schemeClr val="bg1"/>
              </a:solidFill>
            </a:endParaRPr>
          </a:p>
          <a:p>
            <a:r>
              <a:rPr lang="fr-FR" sz="3000" b="1" dirty="0">
                <a:solidFill>
                  <a:schemeClr val="bg1"/>
                </a:solidFill>
              </a:rPr>
              <a:t>La balle de tennis doit avoir un diamètre compris entre 6,350 et 6,668 cm, et sa masse doit varier entre 56,7 et 58,5 grammes.</a:t>
            </a:r>
            <a:endParaRPr lang="cs-CZ" sz="3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rg99pc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tx1"/>
          </a:solidFill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Les règles du tennis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845023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sz="7200" b="1" dirty="0" smtClean="0">
                <a:solidFill>
                  <a:schemeClr val="bg1"/>
                </a:solidFill>
              </a:rPr>
              <a:t>               </a:t>
            </a:r>
            <a:r>
              <a:rPr lang="fr-FR" sz="10000" b="1" dirty="0" smtClean="0">
                <a:solidFill>
                  <a:schemeClr val="bg1"/>
                </a:solidFill>
              </a:rPr>
              <a:t>Jeu de simple</a:t>
            </a:r>
            <a:endParaRPr lang="cs-CZ" sz="10000" b="1" dirty="0" smtClean="0">
              <a:solidFill>
                <a:schemeClr val="bg1"/>
              </a:solidFill>
            </a:endParaRPr>
          </a:p>
          <a:p>
            <a:r>
              <a:rPr lang="fr-FR" sz="7200" b="1" dirty="0" smtClean="0">
                <a:solidFill>
                  <a:srgbClr val="C00000"/>
                </a:solidFill>
              </a:rPr>
              <a:t>Règles</a:t>
            </a:r>
            <a:r>
              <a:rPr lang="fr-FR" sz="7200" b="1" dirty="0" smtClean="0">
                <a:solidFill>
                  <a:schemeClr val="bg1"/>
                </a:solidFill>
              </a:rPr>
              <a:t> 1 à 4 : Dimensions et équipement / Les dépendances permanentes / La balle / La raquette</a:t>
            </a:r>
          </a:p>
          <a:p>
            <a:endParaRPr lang="fr-FR" sz="7200" b="1" dirty="0" smtClean="0">
              <a:solidFill>
                <a:schemeClr val="bg1"/>
              </a:solidFill>
            </a:endParaRPr>
          </a:p>
          <a:p>
            <a:r>
              <a:rPr lang="fr-FR" sz="7200" b="1" dirty="0" smtClean="0">
                <a:solidFill>
                  <a:schemeClr val="bg1"/>
                </a:solidFill>
              </a:rPr>
              <a:t>Règles 5 à 16 : Serveur - relanceur / Le tirage au sort / Le service / Faute de pied / Différentes moitiés de court / Faute de service / Second service / Le relanceur doit être prêt / Let / Service à remettre / Alternance au service / Changement de côté</a:t>
            </a:r>
          </a:p>
          <a:p>
            <a:endParaRPr lang="fr-FR" sz="7200" b="1" dirty="0" smtClean="0">
              <a:solidFill>
                <a:schemeClr val="bg1"/>
              </a:solidFill>
            </a:endParaRPr>
          </a:p>
          <a:p>
            <a:r>
              <a:rPr lang="fr-FR" sz="7200" b="1" dirty="0" smtClean="0">
                <a:solidFill>
                  <a:schemeClr val="bg1"/>
                </a:solidFill>
              </a:rPr>
              <a:t>Règles 17 à 25 : Définition de la balle en jeu / Point gagné par le serveur / Point gagné par le receveur / Point perdu / Gêne / Balle sur la ligne / Balle touchant une dépendance permanente / Cas où le retour est bon / Joueur gêné</a:t>
            </a:r>
          </a:p>
          <a:p>
            <a:endParaRPr lang="fr-FR" sz="7200" b="1" dirty="0" smtClean="0">
              <a:solidFill>
                <a:schemeClr val="bg1"/>
              </a:solidFill>
            </a:endParaRPr>
          </a:p>
          <a:p>
            <a:r>
              <a:rPr lang="fr-FR" sz="7200" b="1" dirty="0" smtClean="0">
                <a:solidFill>
                  <a:schemeClr val="bg1"/>
                </a:solidFill>
              </a:rPr>
              <a:t>Règles 26 à 32 : Le jeu : décompte des points / La manche / Nombre de manches / Rôles respectifs de l'arbitre et du juge-arbitre / Temps de repos / Conseils / Changements de balles</a:t>
            </a:r>
            <a:endParaRPr lang="cs-CZ" sz="7200" b="1" dirty="0" smtClean="0">
              <a:solidFill>
                <a:schemeClr val="bg1"/>
              </a:solidFill>
            </a:endParaRPr>
          </a:p>
          <a:p>
            <a:endParaRPr lang="cs-CZ" sz="7200" b="1" dirty="0" smtClean="0">
              <a:solidFill>
                <a:schemeClr val="bg1"/>
              </a:solidFill>
            </a:endParaRPr>
          </a:p>
          <a:p>
            <a:r>
              <a:rPr lang="cs-CZ" sz="7200" dirty="0" smtClean="0">
                <a:solidFill>
                  <a:schemeClr val="bg1"/>
                </a:solidFill>
                <a:hlinkClick r:id="rId3"/>
              </a:rPr>
              <a:t>http://www.</a:t>
            </a:r>
            <a:r>
              <a:rPr lang="cs-CZ" sz="7200" dirty="0" err="1" smtClean="0">
                <a:solidFill>
                  <a:schemeClr val="bg1"/>
                </a:solidFill>
                <a:hlinkClick r:id="rId3"/>
              </a:rPr>
              <a:t>unss.org</a:t>
            </a:r>
            <a:r>
              <a:rPr lang="cs-CZ" sz="7200" dirty="0" smtClean="0">
                <a:solidFill>
                  <a:schemeClr val="bg1"/>
                </a:solidFill>
                <a:hlinkClick r:id="rId3"/>
              </a:rPr>
              <a:t>/</a:t>
            </a:r>
            <a:r>
              <a:rPr lang="cs-CZ" sz="7200" dirty="0" err="1" smtClean="0">
                <a:solidFill>
                  <a:schemeClr val="bg1"/>
                </a:solidFill>
                <a:hlinkClick r:id="rId3"/>
              </a:rPr>
              <a:t>download</a:t>
            </a:r>
            <a:r>
              <a:rPr lang="cs-CZ" sz="7200" dirty="0" smtClean="0">
                <a:solidFill>
                  <a:schemeClr val="bg1"/>
                </a:solidFill>
                <a:hlinkClick r:id="rId3"/>
              </a:rPr>
              <a:t>/</a:t>
            </a:r>
            <a:r>
              <a:rPr lang="cs-CZ" sz="7200" dirty="0" err="1" smtClean="0">
                <a:solidFill>
                  <a:schemeClr val="bg1"/>
                </a:solidFill>
                <a:hlinkClick r:id="rId3"/>
              </a:rPr>
              <a:t>documentation</a:t>
            </a:r>
            <a:r>
              <a:rPr lang="cs-CZ" sz="7200" dirty="0" smtClean="0">
                <a:solidFill>
                  <a:schemeClr val="bg1"/>
                </a:solidFill>
                <a:hlinkClick r:id="rId3"/>
              </a:rPr>
              <a:t>_</a:t>
            </a:r>
            <a:r>
              <a:rPr lang="cs-CZ" sz="7200" dirty="0" err="1" smtClean="0">
                <a:solidFill>
                  <a:schemeClr val="bg1"/>
                </a:solidFill>
                <a:hlinkClick r:id="rId3"/>
              </a:rPr>
              <a:t>sportive</a:t>
            </a:r>
            <a:r>
              <a:rPr lang="cs-CZ" sz="7200" dirty="0" smtClean="0">
                <a:solidFill>
                  <a:schemeClr val="bg1"/>
                </a:solidFill>
                <a:hlinkClick r:id="rId3"/>
              </a:rPr>
              <a:t>/</a:t>
            </a:r>
            <a:r>
              <a:rPr lang="cs-CZ" sz="7200" dirty="0" err="1" smtClean="0">
                <a:solidFill>
                  <a:schemeClr val="bg1"/>
                </a:solidFill>
                <a:hlinkClick r:id="rId3"/>
              </a:rPr>
              <a:t>fichier</a:t>
            </a:r>
            <a:r>
              <a:rPr lang="cs-CZ" sz="7200" dirty="0" smtClean="0">
                <a:solidFill>
                  <a:schemeClr val="bg1"/>
                </a:solidFill>
                <a:hlinkClick r:id="rId3"/>
              </a:rPr>
              <a:t>/</a:t>
            </a:r>
            <a:r>
              <a:rPr lang="cs-CZ" sz="7200" dirty="0" err="1" smtClean="0">
                <a:solidFill>
                  <a:schemeClr val="bg1"/>
                </a:solidFill>
                <a:hlinkClick r:id="rId3"/>
              </a:rPr>
              <a:t>reglesJeuTennis.pdf</a:t>
            </a:r>
            <a:endParaRPr lang="fr-FR" sz="7200" dirty="0" smtClean="0">
              <a:solidFill>
                <a:schemeClr val="bg1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TennisDouble84523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8089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Les règles du tennis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fr-FR" sz="2500" b="1" dirty="0" smtClean="0">
                <a:solidFill>
                  <a:schemeClr val="bg1"/>
                </a:solidFill>
              </a:rPr>
              <a:t>Jeu de double</a:t>
            </a:r>
          </a:p>
          <a:p>
            <a:pPr>
              <a:buNone/>
            </a:pPr>
            <a:r>
              <a:rPr lang="cs-CZ" sz="2500" b="1" dirty="0" smtClean="0">
                <a:solidFill>
                  <a:schemeClr val="bg1"/>
                </a:solidFill>
              </a:rPr>
              <a:t>    </a:t>
            </a:r>
            <a:r>
              <a:rPr lang="fr-FR" sz="2500" b="1" dirty="0" smtClean="0">
                <a:solidFill>
                  <a:schemeClr val="bg1"/>
                </a:solidFill>
              </a:rPr>
              <a:t>Règles 33 à 40 : Application des règles / Dimensions du court / Ordre de service / Ordre de relance / Erreur dans l'ordre de service / Erreur dans l'ordre de relance / Joueur touché par un service / Déroulement de l'échange</a:t>
            </a:r>
            <a:endParaRPr lang="cs-CZ" sz="25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25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2500" b="1" dirty="0" smtClean="0"/>
          </a:p>
          <a:p>
            <a:pPr>
              <a:buNone/>
            </a:pPr>
            <a:endParaRPr lang="cs-CZ" sz="2500" b="1" dirty="0" smtClean="0"/>
          </a:p>
          <a:p>
            <a:pPr>
              <a:buNone/>
            </a:pPr>
            <a:endParaRPr lang="cs-CZ" sz="2500" b="1" dirty="0" smtClean="0"/>
          </a:p>
          <a:p>
            <a:pPr>
              <a:buNone/>
            </a:pPr>
            <a:r>
              <a:rPr lang="cs-CZ" sz="2000" dirty="0" smtClean="0">
                <a:hlinkClick r:id="rId3"/>
              </a:rPr>
              <a:t>http://www.</a:t>
            </a:r>
            <a:r>
              <a:rPr lang="cs-CZ" sz="2000" dirty="0" err="1" smtClean="0">
                <a:hlinkClick r:id="rId3"/>
              </a:rPr>
              <a:t>unss.org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download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documentation</a:t>
            </a:r>
            <a:r>
              <a:rPr lang="cs-CZ" sz="2000" dirty="0" smtClean="0">
                <a:hlinkClick r:id="rId3"/>
              </a:rPr>
              <a:t>_</a:t>
            </a:r>
            <a:r>
              <a:rPr lang="cs-CZ" sz="2000" dirty="0" err="1" smtClean="0">
                <a:hlinkClick r:id="rId3"/>
              </a:rPr>
              <a:t>sportive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fichier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reglesJeuTennis.pdf</a:t>
            </a:r>
            <a:endParaRPr lang="fr-FR" sz="2000" dirty="0" smtClean="0"/>
          </a:p>
          <a:p>
            <a:pPr>
              <a:buNone/>
            </a:pPr>
            <a:endParaRPr lang="cs-CZ" sz="2500" b="1" dirty="0" smtClean="0"/>
          </a:p>
          <a:p>
            <a:pPr>
              <a:buNone/>
            </a:pPr>
            <a:endParaRPr lang="cs-CZ" sz="25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1-japan-s-shingo-kunieda-returns-the-ball-to-france-s-nicolas-peifer-during-their-wheelchair-tennis-match-at-roland-garros-in-paris_1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1"/>
            <a:ext cx="6156176" cy="3645023"/>
          </a:xfrm>
          <a:prstGeom prst="rect">
            <a:avLst/>
          </a:prstGeom>
        </p:spPr>
      </p:pic>
      <p:pic>
        <p:nvPicPr>
          <p:cNvPr id="6" name="Obrázek 5" descr="tennis-player-li-na-550x3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3645024"/>
            <a:ext cx="4716016" cy="3212976"/>
          </a:xfrm>
          <a:prstGeom prst="rect">
            <a:avLst/>
          </a:prstGeom>
        </p:spPr>
      </p:pic>
      <p:pic>
        <p:nvPicPr>
          <p:cNvPr id="5" name="Obrázek 4" descr="img_28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645025"/>
            <a:ext cx="4427284" cy="3212976"/>
          </a:xfrm>
          <a:prstGeom prst="rect">
            <a:avLst/>
          </a:prstGeom>
        </p:spPr>
      </p:pic>
      <p:pic>
        <p:nvPicPr>
          <p:cNvPr id="4" name="Obrázek 3" descr="tennis_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2987824" cy="364141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</a:rPr>
              <a:t>Simplement</a:t>
            </a:r>
            <a:r>
              <a:rPr lang="cs-CZ" dirty="0" smtClean="0">
                <a:solidFill>
                  <a:schemeClr val="bg1"/>
                </a:solidFill>
              </a:rPr>
              <a:t>: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80520"/>
          </a:xfrm>
          <a:solidFill>
            <a:srgbClr val="002060"/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fr-FR" sz="2300" b="1" dirty="0" smtClean="0">
                <a:solidFill>
                  <a:srgbClr val="C00000"/>
                </a:solidFill>
              </a:rPr>
              <a:t>Le but </a:t>
            </a:r>
            <a:r>
              <a:rPr lang="fr-FR" sz="2300" b="1" dirty="0" smtClean="0">
                <a:solidFill>
                  <a:schemeClr val="bg1"/>
                </a:solidFill>
              </a:rPr>
              <a:t>du jeu est de frapper la balle de telle sorte que </a:t>
            </a:r>
            <a:r>
              <a:rPr lang="fr-FR" sz="2300" b="1" dirty="0" smtClean="0">
                <a:solidFill>
                  <a:srgbClr val="C00000"/>
                </a:solidFill>
              </a:rPr>
              <a:t>l'adversaire </a:t>
            </a:r>
            <a:r>
              <a:rPr lang="fr-FR" sz="2300" b="1" dirty="0" smtClean="0">
                <a:solidFill>
                  <a:schemeClr val="bg1"/>
                </a:solidFill>
              </a:rPr>
              <a:t>ne puisse la remettre dans les limites du terrain :</a:t>
            </a:r>
          </a:p>
          <a:p>
            <a:r>
              <a:rPr lang="fr-FR" sz="2300" b="1" dirty="0" smtClean="0">
                <a:solidFill>
                  <a:schemeClr val="bg1"/>
                </a:solidFill>
              </a:rPr>
              <a:t>soit </a:t>
            </a:r>
            <a:r>
              <a:rPr lang="fr-FR" sz="2300" b="1" dirty="0" smtClean="0">
                <a:solidFill>
                  <a:schemeClr val="bg1"/>
                </a:solidFill>
              </a:rPr>
              <a:t>en marquant le </a:t>
            </a:r>
            <a:r>
              <a:rPr lang="fr-FR" sz="2300" b="1" dirty="0" smtClean="0">
                <a:solidFill>
                  <a:schemeClr val="bg1"/>
                </a:solidFill>
              </a:rPr>
              <a:t>point en mettant l'adversaire hors de portée de la balle (si la balle touche </a:t>
            </a:r>
            <a:r>
              <a:rPr lang="fr-FR" sz="2300" b="1" dirty="0" smtClean="0">
                <a:solidFill>
                  <a:schemeClr val="bg1"/>
                </a:solidFill>
              </a:rPr>
              <a:t>le haut du filet et retombe dans le camp du joueur adverse, on parle de « </a:t>
            </a:r>
            <a:r>
              <a:rPr lang="fr-FR" sz="2300" b="1" dirty="0" smtClean="0">
                <a:solidFill>
                  <a:srgbClr val="C00000"/>
                </a:solidFill>
              </a:rPr>
              <a:t>Chapelle</a:t>
            </a:r>
            <a:r>
              <a:rPr lang="fr-FR" sz="2300" b="1" dirty="0" smtClean="0">
                <a:solidFill>
                  <a:schemeClr val="bg1"/>
                </a:solidFill>
              </a:rPr>
              <a:t> ») ;</a:t>
            </a:r>
          </a:p>
          <a:p>
            <a:r>
              <a:rPr lang="fr-FR" sz="2300" b="1" dirty="0" smtClean="0">
                <a:solidFill>
                  <a:schemeClr val="bg1"/>
                </a:solidFill>
              </a:rPr>
              <a:t>soit en l'obligeant à commettre une faute (si sa balle ne retombe pas dans les limites du court, ou si elle ne passe pas le filet).</a:t>
            </a:r>
          </a:p>
          <a:p>
            <a:r>
              <a:rPr lang="fr-FR" sz="2300" b="1" dirty="0" smtClean="0">
                <a:solidFill>
                  <a:srgbClr val="C00000"/>
                </a:solidFill>
              </a:rPr>
              <a:t>Le match </a:t>
            </a:r>
            <a:r>
              <a:rPr lang="fr-FR" sz="2300" b="1" dirty="0" smtClean="0">
                <a:solidFill>
                  <a:schemeClr val="bg1"/>
                </a:solidFill>
              </a:rPr>
              <a:t>se gagne en remportant un maximum de points, de jeux, puis de sets, conformément aux règles du jeu, variables selon le sexe, l'âge…</a:t>
            </a:r>
          </a:p>
          <a:p>
            <a:r>
              <a:rPr lang="fr-FR" sz="2300" b="1" dirty="0" smtClean="0">
                <a:solidFill>
                  <a:schemeClr val="bg1"/>
                </a:solidFill>
              </a:rPr>
              <a:t>Le tennis est l'un des sports de raquette les plus </a:t>
            </a:r>
            <a:r>
              <a:rPr lang="fr-FR" sz="2300" b="1" dirty="0" smtClean="0">
                <a:solidFill>
                  <a:schemeClr val="bg1"/>
                </a:solidFill>
              </a:rPr>
              <a:t>populaire</a:t>
            </a:r>
            <a:r>
              <a:rPr lang="cs-CZ" sz="2300" b="1" dirty="0" smtClean="0">
                <a:solidFill>
                  <a:schemeClr val="bg1"/>
                </a:solidFill>
              </a:rPr>
              <a:t>!</a:t>
            </a:r>
            <a:endParaRPr lang="cs-CZ" sz="23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ictures_-_Sports_-_Tennis_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331640"/>
            <a:ext cx="9144000" cy="11432792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err="1" smtClean="0"/>
              <a:t>Le</a:t>
            </a:r>
            <a:r>
              <a:rPr lang="cs-CZ" b="1" dirty="0" smtClean="0"/>
              <a:t> </a:t>
            </a:r>
            <a:r>
              <a:rPr lang="cs-CZ" b="1" dirty="0" err="1" smtClean="0"/>
              <a:t>vocabulaire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44824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cs-CZ" sz="1900" b="1" dirty="0" smtClean="0"/>
              <a:t>La </a:t>
            </a:r>
            <a:r>
              <a:rPr lang="cs-CZ" sz="1900" b="1" dirty="0" err="1" smtClean="0"/>
              <a:t>raquette</a:t>
            </a:r>
            <a:r>
              <a:rPr lang="cs-CZ" sz="1900" b="1" dirty="0" smtClean="0"/>
              <a:t> </a:t>
            </a:r>
            <a:r>
              <a:rPr lang="cs-CZ" sz="1900" b="1" dirty="0" smtClean="0"/>
              <a:t>– tenisová raketa</a:t>
            </a:r>
          </a:p>
          <a:p>
            <a:r>
              <a:rPr lang="cs-CZ" sz="1900" b="1" dirty="0" err="1" smtClean="0"/>
              <a:t>Équipes</a:t>
            </a:r>
            <a:r>
              <a:rPr lang="cs-CZ" sz="1900" b="1" dirty="0" smtClean="0"/>
              <a:t> – týmy</a:t>
            </a:r>
          </a:p>
          <a:p>
            <a:r>
              <a:rPr lang="cs-CZ" sz="1900" b="1" dirty="0" err="1" smtClean="0"/>
              <a:t>Le</a:t>
            </a:r>
            <a:r>
              <a:rPr lang="cs-CZ" sz="1900" b="1" dirty="0" smtClean="0"/>
              <a:t> </a:t>
            </a:r>
            <a:r>
              <a:rPr lang="cs-CZ" sz="1900" b="1" dirty="0" err="1" smtClean="0"/>
              <a:t>jeu</a:t>
            </a:r>
            <a:r>
              <a:rPr lang="cs-CZ" sz="1900" b="1" dirty="0" smtClean="0"/>
              <a:t> de </a:t>
            </a:r>
            <a:r>
              <a:rPr lang="cs-CZ" sz="1900" b="1" dirty="0" err="1" smtClean="0"/>
              <a:t>simple</a:t>
            </a:r>
            <a:r>
              <a:rPr lang="cs-CZ" sz="1900" b="1" dirty="0" smtClean="0"/>
              <a:t> – dvojhra</a:t>
            </a:r>
          </a:p>
          <a:p>
            <a:r>
              <a:rPr lang="cs-CZ" sz="1900" b="1" dirty="0" err="1" smtClean="0"/>
              <a:t>Le</a:t>
            </a:r>
            <a:r>
              <a:rPr lang="cs-CZ" sz="1900" b="1" dirty="0" smtClean="0"/>
              <a:t> </a:t>
            </a:r>
            <a:r>
              <a:rPr lang="cs-CZ" sz="1900" b="1" dirty="0" err="1" smtClean="0"/>
              <a:t>jeu</a:t>
            </a:r>
            <a:r>
              <a:rPr lang="cs-CZ" sz="1900" b="1" dirty="0" smtClean="0"/>
              <a:t> de double – čtyřhra</a:t>
            </a:r>
          </a:p>
          <a:p>
            <a:r>
              <a:rPr lang="cs-CZ" sz="1900" b="1" dirty="0" err="1" smtClean="0"/>
              <a:t>Le</a:t>
            </a:r>
            <a:r>
              <a:rPr lang="cs-CZ" sz="1900" b="1" dirty="0" smtClean="0"/>
              <a:t> </a:t>
            </a:r>
            <a:r>
              <a:rPr lang="cs-CZ" sz="1900" b="1" dirty="0" err="1" smtClean="0"/>
              <a:t>jeu</a:t>
            </a:r>
            <a:r>
              <a:rPr lang="cs-CZ" sz="1900" b="1" dirty="0" smtClean="0"/>
              <a:t> de </a:t>
            </a:r>
            <a:r>
              <a:rPr lang="cs-CZ" sz="1900" b="1" dirty="0" err="1" smtClean="0"/>
              <a:t>paume</a:t>
            </a:r>
            <a:r>
              <a:rPr lang="cs-CZ" sz="1900" b="1" dirty="0" smtClean="0"/>
              <a:t> – tenisový zápas</a:t>
            </a:r>
          </a:p>
          <a:p>
            <a:r>
              <a:rPr lang="cs-CZ" sz="1900" b="1" dirty="0" err="1" smtClean="0"/>
              <a:t>Le</a:t>
            </a:r>
            <a:r>
              <a:rPr lang="cs-CZ" sz="1900" b="1" dirty="0" smtClean="0"/>
              <a:t> </a:t>
            </a:r>
            <a:r>
              <a:rPr lang="cs-CZ" sz="1900" b="1" dirty="0" err="1" smtClean="0"/>
              <a:t>court</a:t>
            </a:r>
            <a:r>
              <a:rPr lang="cs-CZ" sz="1900" b="1" dirty="0" smtClean="0"/>
              <a:t> – tenisový kurt</a:t>
            </a:r>
          </a:p>
          <a:p>
            <a:r>
              <a:rPr lang="cs-CZ" sz="1900" b="1" dirty="0" err="1" smtClean="0"/>
              <a:t>Le</a:t>
            </a:r>
            <a:r>
              <a:rPr lang="cs-CZ" sz="1900" b="1" dirty="0" smtClean="0"/>
              <a:t> filet – síť</a:t>
            </a:r>
          </a:p>
          <a:p>
            <a:r>
              <a:rPr lang="cs-CZ" sz="1900" b="1" dirty="0" smtClean="0"/>
              <a:t>Les </a:t>
            </a:r>
            <a:r>
              <a:rPr lang="cs-CZ" sz="1900" b="1" dirty="0" err="1" smtClean="0"/>
              <a:t>couloirs</a:t>
            </a:r>
            <a:r>
              <a:rPr lang="cs-CZ" sz="1900" b="1" dirty="0" smtClean="0"/>
              <a:t> – koridory</a:t>
            </a:r>
          </a:p>
          <a:p>
            <a:r>
              <a:rPr lang="cs-CZ" sz="1900" b="1" dirty="0" err="1" smtClean="0"/>
              <a:t>Régulateur</a:t>
            </a:r>
            <a:r>
              <a:rPr lang="cs-CZ" sz="1900" b="1" dirty="0" smtClean="0"/>
              <a:t> -  regulátor střední výšky sítě</a:t>
            </a:r>
          </a:p>
          <a:p>
            <a:r>
              <a:rPr lang="cs-CZ" sz="1900" b="1" dirty="0" err="1" smtClean="0"/>
              <a:t>Le</a:t>
            </a:r>
            <a:r>
              <a:rPr lang="cs-CZ" sz="1900" b="1" dirty="0" smtClean="0"/>
              <a:t> </a:t>
            </a:r>
            <a:r>
              <a:rPr lang="cs-CZ" sz="1900" b="1" dirty="0" err="1" smtClean="0"/>
              <a:t>cadre</a:t>
            </a:r>
            <a:r>
              <a:rPr lang="cs-CZ" sz="1900" b="1" dirty="0" smtClean="0"/>
              <a:t> – rám rakety</a:t>
            </a:r>
          </a:p>
          <a:p>
            <a:r>
              <a:rPr lang="cs-CZ" sz="1900" b="1" dirty="0" smtClean="0"/>
              <a:t>Les </a:t>
            </a:r>
            <a:r>
              <a:rPr lang="cs-CZ" sz="1900" b="1" dirty="0" err="1" smtClean="0"/>
              <a:t>balles</a:t>
            </a:r>
            <a:r>
              <a:rPr lang="cs-CZ" sz="1900" b="1" dirty="0" smtClean="0"/>
              <a:t> – tenisové míčky</a:t>
            </a:r>
          </a:p>
          <a:p>
            <a:r>
              <a:rPr lang="cs-CZ" sz="1900" b="1" dirty="0" err="1" smtClean="0"/>
              <a:t>Le</a:t>
            </a:r>
            <a:r>
              <a:rPr lang="cs-CZ" sz="1900" b="1" dirty="0" smtClean="0"/>
              <a:t> </a:t>
            </a:r>
            <a:r>
              <a:rPr lang="cs-CZ" sz="1900" b="1" dirty="0" err="1" smtClean="0"/>
              <a:t>Jouer</a:t>
            </a:r>
            <a:r>
              <a:rPr lang="cs-CZ" sz="1900" b="1" dirty="0" smtClean="0"/>
              <a:t> </a:t>
            </a:r>
            <a:r>
              <a:rPr lang="cs-CZ" sz="1900" b="1" dirty="0" err="1" smtClean="0"/>
              <a:t>loisir</a:t>
            </a:r>
            <a:r>
              <a:rPr lang="cs-CZ" sz="1900" b="1" dirty="0" smtClean="0"/>
              <a:t> – rekreační hráč</a:t>
            </a:r>
          </a:p>
          <a:p>
            <a:r>
              <a:rPr lang="cs-CZ" sz="1900" b="1" dirty="0" err="1" smtClean="0"/>
              <a:t>Le</a:t>
            </a:r>
            <a:r>
              <a:rPr lang="cs-CZ" sz="1900" b="1" dirty="0" smtClean="0"/>
              <a:t> </a:t>
            </a:r>
            <a:r>
              <a:rPr lang="cs-CZ" sz="1900" b="1" dirty="0" err="1" smtClean="0"/>
              <a:t>but</a:t>
            </a:r>
            <a:r>
              <a:rPr lang="cs-CZ" sz="1900" b="1" dirty="0" smtClean="0"/>
              <a:t> – cíl</a:t>
            </a:r>
          </a:p>
          <a:p>
            <a:r>
              <a:rPr lang="cs-CZ" sz="1900" b="1" dirty="0" smtClean="0"/>
              <a:t>L´</a:t>
            </a:r>
            <a:r>
              <a:rPr lang="cs-CZ" sz="1900" b="1" dirty="0" err="1" smtClean="0"/>
              <a:t>adversaire</a:t>
            </a:r>
            <a:r>
              <a:rPr lang="cs-CZ" sz="1900" b="1" dirty="0" smtClean="0"/>
              <a:t> – oponent</a:t>
            </a:r>
          </a:p>
          <a:p>
            <a:r>
              <a:rPr lang="cs-CZ" sz="1900" b="1" dirty="0" err="1" smtClean="0"/>
              <a:t>Le</a:t>
            </a:r>
            <a:r>
              <a:rPr lang="cs-CZ" sz="1900" b="1" dirty="0" smtClean="0"/>
              <a:t> </a:t>
            </a:r>
            <a:r>
              <a:rPr lang="cs-CZ" sz="1900" b="1" dirty="0" err="1" smtClean="0"/>
              <a:t>match</a:t>
            </a:r>
            <a:r>
              <a:rPr lang="cs-CZ" sz="1900" b="1" dirty="0" smtClean="0"/>
              <a:t> – zápas</a:t>
            </a:r>
          </a:p>
          <a:p>
            <a:r>
              <a:rPr lang="cs-CZ" sz="1900" b="1" dirty="0" err="1" smtClean="0"/>
              <a:t>Chappele</a:t>
            </a:r>
            <a:r>
              <a:rPr lang="cs-CZ" sz="1900" b="1" dirty="0" smtClean="0"/>
              <a:t> – situace, kdy míček udeří do horní části sítě a spadá do hřiště oponenta</a:t>
            </a:r>
          </a:p>
          <a:p>
            <a:endParaRPr lang="cs-CZ" sz="1700" dirty="0" smtClean="0"/>
          </a:p>
          <a:p>
            <a:endParaRPr lang="cs-CZ" sz="1700" dirty="0" smtClean="0"/>
          </a:p>
          <a:p>
            <a:endParaRPr lang="cs-CZ" sz="2000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3488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r>
              <a:rPr lang="fr-FR" b="1" dirty="0" smtClean="0"/>
              <a:t>Je </a:t>
            </a:r>
            <a:r>
              <a:rPr lang="fr-FR" b="1" dirty="0" smtClean="0"/>
              <a:t>vous remercie de votre </a:t>
            </a:r>
            <a:r>
              <a:rPr lang="fr-FR" b="1" dirty="0" smtClean="0"/>
              <a:t>attention</a:t>
            </a:r>
            <a:r>
              <a:rPr lang="cs-CZ" b="1" dirty="0" smtClean="0"/>
              <a:t>.</a:t>
            </a:r>
            <a:br>
              <a:rPr lang="cs-CZ" b="1" dirty="0" smtClean="0"/>
            </a:br>
            <a:r>
              <a:rPr lang="cs-CZ" b="1" dirty="0" smtClean="0">
                <a:sym typeface="Wingdings" pitchFamily="2" charset="2"/>
              </a:rPr>
              <a:t>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62880" y="5373216"/>
            <a:ext cx="8229600" cy="1080120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</TotalTime>
  <Words>737</Words>
  <Application>Microsoft Office PowerPoint</Application>
  <PresentationFormat>Předvádění na obrazovce (4:3)</PresentationFormat>
  <Paragraphs>72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Le Tennis</vt:lpstr>
      <vt:lpstr> </vt:lpstr>
      <vt:lpstr>  </vt:lpstr>
      <vt:lpstr>  </vt:lpstr>
      <vt:lpstr>Le filet </vt:lpstr>
      <vt:lpstr>Une raquette </vt:lpstr>
      <vt:lpstr>Les balles</vt:lpstr>
      <vt:lpstr>Les règles du tennis</vt:lpstr>
      <vt:lpstr>Les règles du tennis</vt:lpstr>
      <vt:lpstr>Simplement:</vt:lpstr>
      <vt:lpstr> Le vocabulaire</vt:lpstr>
      <vt:lpstr> Je vous remercie de votre attention. 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Tennis</dc:title>
  <cp:lastModifiedBy>Krockova</cp:lastModifiedBy>
  <cp:revision>17</cp:revision>
  <dcterms:modified xsi:type="dcterms:W3CDTF">2010-06-15T17:01:31Z</dcterms:modified>
</cp:coreProperties>
</file>